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274" r:id="rId3"/>
    <p:sldId id="277" r:id="rId4"/>
    <p:sldId id="278" r:id="rId5"/>
    <p:sldId id="276" r:id="rId6"/>
    <p:sldId id="259" r:id="rId7"/>
    <p:sldId id="261" r:id="rId8"/>
    <p:sldId id="262" r:id="rId9"/>
    <p:sldId id="263" r:id="rId10"/>
    <p:sldId id="267" r:id="rId11"/>
    <p:sldId id="257" r:id="rId12"/>
    <p:sldId id="275" r:id="rId13"/>
    <p:sldId id="264" r:id="rId14"/>
    <p:sldId id="268" r:id="rId15"/>
    <p:sldId id="269" r:id="rId16"/>
    <p:sldId id="270" r:id="rId17"/>
    <p:sldId id="271" r:id="rId18"/>
    <p:sldId id="265" r:id="rId19"/>
    <p:sldId id="273" r:id="rId20"/>
    <p:sldId id="272"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41D"/>
    <a:srgbClr val="FD4D04"/>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p:restoredTop sz="93197"/>
  </p:normalViewPr>
  <p:slideViewPr>
    <p:cSldViewPr snapToGrid="0" snapToObjects="1">
      <p:cViewPr varScale="1">
        <p:scale>
          <a:sx n="87" d="100"/>
          <a:sy n="87" d="100"/>
        </p:scale>
        <p:origin x="10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5/21/20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5/21/20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367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03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2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366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5/21/20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5788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5/21/20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69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961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5/21/20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015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5/21/20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803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5/21/20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87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5/21/20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175D6BB-657D-8240-8889-719C154E2F2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6215138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ainyquote.com/authors/michael-jordan-quote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417656736/fc9867214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imeo.com/417771264/fea7d4394d"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30B1DC1E-C34F-7646-93EB-FEBC50476024}"/>
              </a:ext>
            </a:extLst>
          </p:cNvPr>
          <p:cNvSpPr/>
          <p:nvPr/>
        </p:nvSpPr>
        <p:spPr>
          <a:xfrm>
            <a:off x="470631" y="4211965"/>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Being awesome</a:t>
            </a:r>
          </a:p>
        </p:txBody>
      </p:sp>
      <p:pic>
        <p:nvPicPr>
          <p:cNvPr id="12" name="Picture 11" descr="A close up of a sign&#10;&#10;Description automatically generated">
            <a:extLst>
              <a:ext uri="{FF2B5EF4-FFF2-40B4-BE49-F238E27FC236}">
                <a16:creationId xmlns:a16="http://schemas.microsoft.com/office/drawing/2014/main" id="{F92B0C18-747C-0149-8F3A-50A91E7CBD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4369" y="1858650"/>
            <a:ext cx="4278754" cy="2353315"/>
          </a:xfrm>
          <a:prstGeom prst="rect">
            <a:avLst/>
          </a:prstGeom>
        </p:spPr>
      </p:pic>
      <p:pic>
        <p:nvPicPr>
          <p:cNvPr id="8" name="Picture 1">
            <a:extLst>
              <a:ext uri="{FF2B5EF4-FFF2-40B4-BE49-F238E27FC236}">
                <a16:creationId xmlns:a16="http://schemas.microsoft.com/office/drawing/2014/main" id="{21A60FC6-2DE7-954F-B1F8-BC072F37FE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4426" y="1199485"/>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36355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BAEFC0-13B4-264E-821F-338CDCDB2633}"/>
              </a:ext>
            </a:extLst>
          </p:cNvPr>
          <p:cNvSpPr/>
          <p:nvPr/>
        </p:nvSpPr>
        <p:spPr>
          <a:xfrm>
            <a:off x="538254" y="1586862"/>
            <a:ext cx="7438786"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tx1">
                    <a:lumMod val="75000"/>
                    <a:lumOff val="25000"/>
                  </a:schemeClr>
                </a:solidFill>
                <a:latin typeface="Calibri" panose="020F0502020204030204"/>
                <a:cs typeface="Arial" panose="020B0604020202020204" pitchFamily="34" charset="0"/>
              </a:rPr>
              <a:t>K</a:t>
            </a:r>
            <a:r>
              <a:rPr kumimoji="0" lang="en-GB" sz="3600"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id average is someone who:</a:t>
            </a:r>
          </a:p>
        </p:txBody>
      </p:sp>
      <p:sp>
        <p:nvSpPr>
          <p:cNvPr id="3" name="TextBox 2">
            <a:extLst>
              <a:ext uri="{FF2B5EF4-FFF2-40B4-BE49-F238E27FC236}">
                <a16:creationId xmlns:a16="http://schemas.microsoft.com/office/drawing/2014/main" id="{FCB8C2EF-672C-A04E-A58E-376CD11FF1B9}"/>
              </a:ext>
            </a:extLst>
          </p:cNvPr>
          <p:cNvSpPr txBox="1"/>
          <p:nvPr/>
        </p:nvSpPr>
        <p:spPr>
          <a:xfrm>
            <a:off x="538254" y="2376149"/>
            <a:ext cx="5775902" cy="360836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try hard enough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everyone else is talented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lazy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scared of taking risks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worried about looking foolish</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put their hand up in class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thinks they will be okay, until it is too late. </a:t>
            </a:r>
          </a:p>
          <a:p>
            <a:pPr marL="285750" indent="-285750">
              <a:lnSpc>
                <a:spcPct val="120000"/>
              </a:lnSpc>
              <a:buFont typeface="Arial" panose="020B0604020202020204" pitchFamily="34" charset="0"/>
              <a:buChar char="•"/>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E40364-3940-5241-844A-3C9EB06B0D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521" y="1724708"/>
            <a:ext cx="4408458" cy="3949710"/>
          </a:xfrm>
          <a:prstGeom prst="rect">
            <a:avLst/>
          </a:prstGeom>
        </p:spPr>
      </p:pic>
    </p:spTree>
    <p:extLst>
      <p:ext uri="{BB962C8B-B14F-4D97-AF65-F5344CB8AC3E}">
        <p14:creationId xmlns:p14="http://schemas.microsoft.com/office/powerpoint/2010/main" val="269625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F70DB-A8F5-2147-8BD9-01F29DE5425D}"/>
              </a:ext>
            </a:extLst>
          </p:cNvPr>
          <p:cNvSpPr/>
          <p:nvPr/>
        </p:nvSpPr>
        <p:spPr>
          <a:xfrm>
            <a:off x="513833" y="1555227"/>
            <a:ext cx="6090963" cy="646331"/>
          </a:xfrm>
          <a:prstGeom prst="rect">
            <a:avLst/>
          </a:prstGeom>
        </p:spPr>
        <p:txBody>
          <a:bodyPr wrap="none">
            <a:spAutoFit/>
          </a:bodyPr>
          <a:lstStyle/>
          <a:p>
            <a:pPr lvl="0">
              <a:defRPr/>
            </a:pPr>
            <a:r>
              <a:rPr lang="en-GB" sz="3600" b="1" dirty="0">
                <a:solidFill>
                  <a:schemeClr val="tx1">
                    <a:lumMod val="75000"/>
                    <a:lumOff val="25000"/>
                  </a:schemeClr>
                </a:solidFill>
                <a:latin typeface="Calibri" panose="020F0502020204030204"/>
                <a:cs typeface="Arial" panose="020B0604020202020204" pitchFamily="34" charset="0"/>
              </a:rPr>
              <a:t>Kid awesome is someone who:</a:t>
            </a:r>
          </a:p>
        </p:txBody>
      </p:sp>
      <p:sp>
        <p:nvSpPr>
          <p:cNvPr id="9" name="TextBox 8">
            <a:extLst>
              <a:ext uri="{FF2B5EF4-FFF2-40B4-BE49-F238E27FC236}">
                <a16:creationId xmlns:a16="http://schemas.microsoft.com/office/drawing/2014/main" id="{B9983DA1-6DB1-0B4B-B84B-7C64C87D4D02}"/>
              </a:ext>
            </a:extLst>
          </p:cNvPr>
          <p:cNvSpPr txBox="1"/>
          <p:nvPr/>
        </p:nvSpPr>
        <p:spPr>
          <a:xfrm>
            <a:off x="591779" y="2302599"/>
            <a:ext cx="7202549" cy="405155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hard </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puts time into learning things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dedicated to what they want to achieve</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is focused</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doesn’t give up easily</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stays positive during hard times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asks for help</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overcomes fears</a:t>
            </a:r>
          </a:p>
          <a:p>
            <a:pPr marL="285750" indent="-285750">
              <a:lnSpc>
                <a:spcPct val="120000"/>
              </a:lnSpc>
              <a:buFont typeface="Arial" panose="020B0604020202020204" pitchFamily="34"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tries new things.</a:t>
            </a:r>
          </a:p>
        </p:txBody>
      </p:sp>
      <p:sp>
        <p:nvSpPr>
          <p:cNvPr id="10" name="TextBox 9">
            <a:extLst>
              <a:ext uri="{FF2B5EF4-FFF2-40B4-BE49-F238E27FC236}">
                <a16:creationId xmlns:a16="http://schemas.microsoft.com/office/drawing/2014/main" id="{0C3E6ED0-8F60-9A48-84B0-2628EA614149}"/>
              </a:ext>
            </a:extLst>
          </p:cNvPr>
          <p:cNvSpPr txBox="1"/>
          <p:nvPr/>
        </p:nvSpPr>
        <p:spPr>
          <a:xfrm>
            <a:off x="7218947" y="5215277"/>
            <a:ext cx="4209976"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Calibri" panose="020F0502020204030204" pitchFamily="34" charset="0"/>
                <a:cs typeface="Calibri" panose="020F0502020204030204" pitchFamily="34" charset="0"/>
              </a:rPr>
              <a:t>AWESOMENESS takes masses of practice to PERFECT. </a:t>
            </a:r>
          </a:p>
        </p:txBody>
      </p:sp>
      <p:pic>
        <p:nvPicPr>
          <p:cNvPr id="11" name="Picture 10">
            <a:extLst>
              <a:ext uri="{FF2B5EF4-FFF2-40B4-BE49-F238E27FC236}">
                <a16:creationId xmlns:a16="http://schemas.microsoft.com/office/drawing/2014/main" id="{E9313AB2-5F11-0245-AE19-7D8241E3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8947" y="1755844"/>
            <a:ext cx="4209976" cy="3069208"/>
          </a:xfrm>
          <a:prstGeom prst="rect">
            <a:avLst/>
          </a:prstGeom>
        </p:spPr>
      </p:pic>
    </p:spTree>
    <p:extLst>
      <p:ext uri="{BB962C8B-B14F-4D97-AF65-F5344CB8AC3E}">
        <p14:creationId xmlns:p14="http://schemas.microsoft.com/office/powerpoint/2010/main" val="235401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267" y="1778839"/>
            <a:ext cx="6004873" cy="2862322"/>
          </a:xfrm>
          <a:prstGeom prst="rect">
            <a:avLst/>
          </a:prstGeom>
          <a:noFill/>
        </p:spPr>
        <p:txBody>
          <a:bodyPr wrap="square" rtlCol="0">
            <a:spAutoFit/>
          </a:bodyPr>
          <a:lstStyle/>
          <a:p>
            <a:pPr algn="ctr"/>
            <a:r>
              <a:rPr lang="en-US" sz="6000" b="1" dirty="0">
                <a:solidFill>
                  <a:schemeClr val="tx1">
                    <a:lumMod val="75000"/>
                    <a:lumOff val="25000"/>
                  </a:schemeClr>
                </a:solidFill>
                <a:latin typeface="Calibri" panose="020F0502020204030204" pitchFamily="34" charset="0"/>
                <a:cs typeface="Calibri" panose="020F0502020204030204" pitchFamily="34" charset="0"/>
              </a:rPr>
              <a:t>Do you think you are ‘kid average’ or ‘kid awesome’?</a:t>
            </a:r>
          </a:p>
        </p:txBody>
      </p:sp>
      <p:pic>
        <p:nvPicPr>
          <p:cNvPr id="3" name="Picture 2">
            <a:extLst>
              <a:ext uri="{FF2B5EF4-FFF2-40B4-BE49-F238E27FC236}">
                <a16:creationId xmlns:a16="http://schemas.microsoft.com/office/drawing/2014/main" id="{95E214B9-CDB8-654F-9597-DA40AD9B7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7398" y="1684421"/>
            <a:ext cx="2241701" cy="4066674"/>
          </a:xfrm>
          <a:prstGeom prst="rect">
            <a:avLst/>
          </a:prstGeom>
        </p:spPr>
      </p:pic>
    </p:spTree>
    <p:extLst>
      <p:ext uri="{BB962C8B-B14F-4D97-AF65-F5344CB8AC3E}">
        <p14:creationId xmlns:p14="http://schemas.microsoft.com/office/powerpoint/2010/main" val="18525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79E0F-086B-7E4C-81A9-E6BA2D36BE83}"/>
              </a:ext>
            </a:extLst>
          </p:cNvPr>
          <p:cNvSpPr/>
          <p:nvPr/>
        </p:nvSpPr>
        <p:spPr>
          <a:xfrm>
            <a:off x="582043" y="1332212"/>
            <a:ext cx="10252038" cy="1200329"/>
          </a:xfrm>
          <a:prstGeom prst="rect">
            <a:avLst/>
          </a:prstGeom>
          <a:noFill/>
        </p:spPr>
        <p:txBody>
          <a:bodyPr wrap="square">
            <a:spAutoFit/>
          </a:bodyPr>
          <a:lstStyle/>
          <a:p>
            <a:pPr lvl="0">
              <a:spcAft>
                <a:spcPts val="0"/>
              </a:spcAft>
            </a:pP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have a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choice to make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so will you be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p:cNvSpPr txBox="1"/>
          <p:nvPr/>
        </p:nvSpPr>
        <p:spPr>
          <a:xfrm>
            <a:off x="582043" y="2962849"/>
            <a:ext cx="9294606" cy="2278765"/>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“The world around us is changing so fast. It</a:t>
            </a:r>
            <a:r>
              <a:rPr lang="ur-PK" sz="2400" dirty="0">
                <a:solidFill>
                  <a:schemeClr val="tx1">
                    <a:lumMod val="75000"/>
                    <a:lumOff val="25000"/>
                  </a:schemeClr>
                </a:solidFill>
                <a:latin typeface="Calibri Light" panose="020F0302020204030204" pitchFamily="34" charset="0"/>
                <a:cs typeface="Calibri Light" panose="020F0302020204030204" pitchFamily="34" charset="0"/>
              </a:rPr>
              <a:t>’</a:t>
            </a:r>
            <a:r>
              <a:rPr lang="en-US" sz="2400" dirty="0">
                <a:solidFill>
                  <a:schemeClr val="tx1">
                    <a:lumMod val="75000"/>
                    <a:lumOff val="25000"/>
                  </a:schemeClr>
                </a:solidFill>
                <a:latin typeface="Calibri Light" panose="020F0302020204030204" pitchFamily="34" charset="0"/>
                <a:cs typeface="Calibri Light" panose="020F0302020204030204" pitchFamily="34" charset="0"/>
              </a:rPr>
              <a:t>s no wonder that we sometimes feel anxious about how we fit into it. We question whether we are smart enough. We get a bit scared to have a go in case we look stupid. And sometimes it’s tempting to quit before we’ve even tried having a go at something.” </a:t>
            </a:r>
            <a:r>
              <a:rPr lang="en-US" sz="2000" b="1" i="1" dirty="0">
                <a:solidFill>
                  <a:srgbClr val="F1841D"/>
                </a:solidFill>
                <a:latin typeface="Calibri" panose="020F0502020204030204" pitchFamily="34" charset="0"/>
                <a:cs typeface="Calibri" panose="020F0502020204030204" pitchFamily="34" charset="0"/>
              </a:rPr>
              <a:t>Matthew Syed, ‘You Are Awesome’ page 35</a:t>
            </a:r>
          </a:p>
        </p:txBody>
      </p:sp>
      <p:sp>
        <p:nvSpPr>
          <p:cNvPr id="5" name="Rectangle 4">
            <a:extLst>
              <a:ext uri="{FF2B5EF4-FFF2-40B4-BE49-F238E27FC236}">
                <a16:creationId xmlns:a16="http://schemas.microsoft.com/office/drawing/2014/main" id="{4633A39D-483B-1942-BC10-42A551557430}"/>
              </a:ext>
            </a:extLst>
          </p:cNvPr>
          <p:cNvSpPr/>
          <p:nvPr/>
        </p:nvSpPr>
        <p:spPr>
          <a:xfrm>
            <a:off x="431032" y="5676765"/>
            <a:ext cx="7731162" cy="523220"/>
          </a:xfrm>
          <a:prstGeom prst="rect">
            <a:avLst/>
          </a:prstGeom>
          <a:noFill/>
        </p:spPr>
        <p:txBody>
          <a:bodyPr wrap="square">
            <a:spAutoFit/>
          </a:bodyPr>
          <a:lstStyle/>
          <a:p>
            <a:pPr lvl="0" algn="r">
              <a:spcAft>
                <a:spcPts val="0"/>
              </a:spcAft>
            </a:pPr>
            <a:r>
              <a:rPr lang="en-GB" sz="28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Now is the time to step up and make the change…</a:t>
            </a:r>
          </a:p>
        </p:txBody>
      </p:sp>
    </p:spTree>
    <p:extLst>
      <p:ext uri="{BB962C8B-B14F-4D97-AF65-F5344CB8AC3E}">
        <p14:creationId xmlns:p14="http://schemas.microsoft.com/office/powerpoint/2010/main" val="266003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986" y="1377124"/>
            <a:ext cx="4024585" cy="5688327"/>
          </a:xfrm>
          <a:prstGeom prst="rect">
            <a:avLst/>
          </a:prstGeom>
        </p:spPr>
      </p:pic>
      <p:sp>
        <p:nvSpPr>
          <p:cNvPr id="3" name="TextBox 2"/>
          <p:cNvSpPr txBox="1"/>
          <p:nvPr/>
        </p:nvSpPr>
        <p:spPr>
          <a:xfrm>
            <a:off x="4458878" y="2110641"/>
            <a:ext cx="6400799" cy="2416687"/>
          </a:xfrm>
          <a:prstGeom prst="rect">
            <a:avLst/>
          </a:prstGeom>
          <a:noFill/>
        </p:spPr>
        <p:txBody>
          <a:bodyPr wrap="square" rtlCol="0">
            <a:spAutoFit/>
          </a:bodyPr>
          <a:lstStyle/>
          <a:p>
            <a:pPr algn="ct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Sometimes we are worried about failing or messing it up. That is what stops us being ‘kid awesome’. Being awesome takes perseverance.</a:t>
            </a:r>
          </a:p>
        </p:txBody>
      </p:sp>
    </p:spTree>
    <p:extLst>
      <p:ext uri="{BB962C8B-B14F-4D97-AF65-F5344CB8AC3E}">
        <p14:creationId xmlns:p14="http://schemas.microsoft.com/office/powerpoint/2010/main" val="4229254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1E3D69-998F-CF46-8D8B-74BABC06F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7073349"/>
          </a:xfrm>
          <a:prstGeom prst="rect">
            <a:avLst/>
          </a:prstGeom>
        </p:spPr>
      </p:pic>
      <p:sp>
        <p:nvSpPr>
          <p:cNvPr id="3" name="Rectangle 2">
            <a:extLst>
              <a:ext uri="{FF2B5EF4-FFF2-40B4-BE49-F238E27FC236}">
                <a16:creationId xmlns:a16="http://schemas.microsoft.com/office/drawing/2014/main" id="{8950F5F0-83DF-DA41-9B2F-ADE81D6422E3}"/>
              </a:ext>
            </a:extLst>
          </p:cNvPr>
          <p:cNvSpPr/>
          <p:nvPr/>
        </p:nvSpPr>
        <p:spPr>
          <a:xfrm>
            <a:off x="614947" y="491173"/>
            <a:ext cx="7341276" cy="2308324"/>
          </a:xfrm>
          <a:prstGeom prst="rect">
            <a:avLst/>
          </a:prstGeom>
          <a:noFill/>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missed more than </a:t>
            </a:r>
            <a:r>
              <a:rPr lang="en-GB" sz="3600" b="1" dirty="0">
                <a:solidFill>
                  <a:schemeClr val="bg1"/>
                </a:solidFill>
                <a:latin typeface="Calibri" panose="020F0502020204030204" pitchFamily="34" charset="0"/>
                <a:cs typeface="Calibri" panose="020F0502020204030204" pitchFamily="34" charset="0"/>
              </a:rPr>
              <a:t>9,000 shots </a:t>
            </a:r>
            <a:r>
              <a:rPr lang="en-GB" sz="3600" dirty="0">
                <a:solidFill>
                  <a:schemeClr val="bg1"/>
                </a:solidFill>
                <a:latin typeface="Calibri" panose="020F0502020204030204" pitchFamily="34" charset="0"/>
                <a:cs typeface="Calibri" panose="020F0502020204030204" pitchFamily="34" charset="0"/>
              </a:rPr>
              <a:t>in my career. I've lost almost </a:t>
            </a:r>
            <a:r>
              <a:rPr lang="en-GB" sz="3600" b="1" dirty="0">
                <a:solidFill>
                  <a:schemeClr val="bg1"/>
                </a:solidFill>
                <a:latin typeface="Calibri" panose="020F0502020204030204" pitchFamily="34" charset="0"/>
                <a:cs typeface="Calibri" panose="020F0502020204030204" pitchFamily="34" charset="0"/>
              </a:rPr>
              <a:t>300 games</a:t>
            </a:r>
            <a:r>
              <a:rPr lang="en-GB" sz="3600" dirty="0">
                <a:solidFill>
                  <a:schemeClr val="bg1"/>
                </a:solidFill>
                <a:latin typeface="Calibri" panose="020F0502020204030204" pitchFamily="34" charset="0"/>
                <a:cs typeface="Calibri" panose="020F0502020204030204" pitchFamily="34" charset="0"/>
              </a:rPr>
              <a:t>.</a:t>
            </a:r>
            <a:r>
              <a:rPr lang="en-GB" sz="3600" b="1" dirty="0">
                <a:solidFill>
                  <a:schemeClr val="bg1"/>
                </a:solidFill>
                <a:latin typeface="Calibri" panose="020F0502020204030204" pitchFamily="34" charset="0"/>
                <a:cs typeface="Calibri" panose="020F0502020204030204" pitchFamily="34" charset="0"/>
              </a:rPr>
              <a:t> 26 times</a:t>
            </a:r>
            <a:r>
              <a:rPr lang="en-GB" sz="3600" dirty="0">
                <a:solidFill>
                  <a:schemeClr val="bg1"/>
                </a:solidFill>
                <a:latin typeface="Calibri" panose="020F0502020204030204" pitchFamily="34" charset="0"/>
                <a:cs typeface="Calibri" panose="020F0502020204030204" pitchFamily="34" charset="0"/>
              </a:rPr>
              <a:t>, I've been trusted to take the </a:t>
            </a:r>
            <a:r>
              <a:rPr lang="en-GB" sz="3600" b="1" dirty="0">
                <a:solidFill>
                  <a:schemeClr val="bg1"/>
                </a:solidFill>
                <a:latin typeface="Calibri" panose="020F0502020204030204" pitchFamily="34" charset="0"/>
                <a:cs typeface="Calibri" panose="020F0502020204030204" pitchFamily="34" charset="0"/>
              </a:rPr>
              <a:t>game winning shot and missed</a:t>
            </a:r>
            <a:r>
              <a:rPr lang="en-GB" sz="3600" dirty="0">
                <a:solidFill>
                  <a:schemeClr val="bg1"/>
                </a:solidFill>
                <a:latin typeface="Calibri" panose="020F0502020204030204" pitchFamily="34" charset="0"/>
                <a:cs typeface="Calibri" panose="020F0502020204030204" pitchFamily="34" charset="0"/>
              </a:rPr>
              <a:t>. </a:t>
            </a:r>
            <a:endParaRPr lang="en-GB" sz="3600" b="1" i="0" dirty="0">
              <a:solidFill>
                <a:schemeClr val="bg1"/>
              </a:solidFill>
              <a:effectLst/>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8BBAA6C-6900-7A4C-BC09-498B4C99537E}"/>
              </a:ext>
            </a:extLst>
          </p:cNvPr>
          <p:cNvSpPr/>
          <p:nvPr/>
        </p:nvSpPr>
        <p:spPr>
          <a:xfrm>
            <a:off x="3922620" y="3844668"/>
            <a:ext cx="7578081" cy="1631216"/>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I've failed over and </a:t>
            </a:r>
            <a:r>
              <a:rPr lang="en-GB" sz="3600" b="1" dirty="0">
                <a:solidFill>
                  <a:schemeClr val="bg1"/>
                </a:solidFill>
                <a:latin typeface="Calibri" panose="020F0502020204030204" pitchFamily="34" charset="0"/>
                <a:cs typeface="Calibri" panose="020F0502020204030204" pitchFamily="34" charset="0"/>
              </a:rPr>
              <a:t>over and over again </a:t>
            </a:r>
            <a:r>
              <a:rPr lang="en-GB" sz="3600" dirty="0">
                <a:solidFill>
                  <a:schemeClr val="bg1"/>
                </a:solidFill>
                <a:latin typeface="Calibri" panose="020F0502020204030204" pitchFamily="34" charset="0"/>
                <a:cs typeface="Calibri" panose="020F0502020204030204" pitchFamily="34" charset="0"/>
              </a:rPr>
              <a:t>in my life. And that is why </a:t>
            </a:r>
            <a:r>
              <a:rPr lang="en-GB" sz="3600" b="1" dirty="0">
                <a:solidFill>
                  <a:schemeClr val="bg1"/>
                </a:solidFill>
                <a:latin typeface="Calibri" panose="020F0502020204030204" pitchFamily="34" charset="0"/>
                <a:cs typeface="Calibri" panose="020F0502020204030204" pitchFamily="34" charset="0"/>
              </a:rPr>
              <a:t>I SUCCEED</a:t>
            </a:r>
            <a:r>
              <a:rPr lang="en-GB" sz="3600" dirty="0">
                <a:solidFill>
                  <a:schemeClr val="bg1"/>
                </a:solidFill>
                <a:latin typeface="Calibri" panose="020F0502020204030204" pitchFamily="34" charset="0"/>
                <a:cs typeface="Calibri" panose="020F0502020204030204" pitchFamily="34" charset="0"/>
              </a:rPr>
              <a:t>.”</a:t>
            </a:r>
          </a:p>
          <a:p>
            <a:r>
              <a:rPr lang="en-GB" sz="28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Michael Jordan</a:t>
            </a:r>
            <a:endParaRPr lang="en-GB" sz="28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04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68" y="2053387"/>
            <a:ext cx="3545381" cy="5011024"/>
          </a:xfrm>
          <a:prstGeom prst="rect">
            <a:avLst/>
          </a:prstGeom>
        </p:spPr>
      </p:pic>
      <p:sp>
        <p:nvSpPr>
          <p:cNvPr id="3" name="TextBox 2">
            <a:extLst>
              <a:ext uri="{FF2B5EF4-FFF2-40B4-BE49-F238E27FC236}">
                <a16:creationId xmlns:a16="http://schemas.microsoft.com/office/drawing/2014/main" id="{4DA8C9B7-6F07-EC4B-970E-39769D78F023}"/>
              </a:ext>
            </a:extLst>
          </p:cNvPr>
          <p:cNvSpPr txBox="1"/>
          <p:nvPr/>
        </p:nvSpPr>
        <p:spPr>
          <a:xfrm>
            <a:off x="7795053" y="5883907"/>
            <a:ext cx="403871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7094445" y="2127642"/>
            <a:ext cx="475659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8046432" y="4671509"/>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308049" y="3933964"/>
            <a:ext cx="4306465"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3740472" y="2827071"/>
            <a:ext cx="392155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308049" y="5345590"/>
            <a:ext cx="3697498"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8135332" y="3245633"/>
            <a:ext cx="33829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2" name="Rectangle 1">
            <a:extLst>
              <a:ext uri="{FF2B5EF4-FFF2-40B4-BE49-F238E27FC236}">
                <a16:creationId xmlns:a16="http://schemas.microsoft.com/office/drawing/2014/main" id="{B58368DD-1D1A-FB4E-9D10-3A94516D2C91}"/>
              </a:ext>
            </a:extLst>
          </p:cNvPr>
          <p:cNvSpPr/>
          <p:nvPr/>
        </p:nvSpPr>
        <p:spPr>
          <a:xfrm>
            <a:off x="518474" y="1196462"/>
            <a:ext cx="8502977" cy="646331"/>
          </a:xfrm>
          <a:prstGeom prst="rect">
            <a:avLst/>
          </a:prstGeom>
          <a:noFill/>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Is there anything holding you back?</a:t>
            </a:r>
          </a:p>
        </p:txBody>
      </p:sp>
    </p:spTree>
    <p:extLst>
      <p:ext uri="{BB962C8B-B14F-4D97-AF65-F5344CB8AC3E}">
        <p14:creationId xmlns:p14="http://schemas.microsoft.com/office/powerpoint/2010/main" val="39641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188EB7-B993-434C-BE39-732705F48487}"/>
              </a:ext>
            </a:extLst>
          </p:cNvPr>
          <p:cNvPicPr>
            <a:picLocks noChangeAspect="1"/>
          </p:cNvPicPr>
          <p:nvPr/>
        </p:nvPicPr>
        <p:blipFill>
          <a:blip r:embed="rId2"/>
          <a:stretch>
            <a:fillRect/>
          </a:stretch>
        </p:blipFill>
        <p:spPr>
          <a:xfrm>
            <a:off x="3884649" y="1751650"/>
            <a:ext cx="4499048" cy="4499048"/>
          </a:xfrm>
          <a:prstGeom prst="rect">
            <a:avLst/>
          </a:prstGeom>
        </p:spPr>
      </p:pic>
      <p:sp>
        <p:nvSpPr>
          <p:cNvPr id="2" name="TextBox 1">
            <a:extLst>
              <a:ext uri="{FF2B5EF4-FFF2-40B4-BE49-F238E27FC236}">
                <a16:creationId xmlns:a16="http://schemas.microsoft.com/office/drawing/2014/main" id="{C43CE7A3-E2ED-4D46-80A7-6FE711CB45C1}"/>
              </a:ext>
            </a:extLst>
          </p:cNvPr>
          <p:cNvSpPr txBox="1"/>
          <p:nvPr/>
        </p:nvSpPr>
        <p:spPr>
          <a:xfrm>
            <a:off x="546351" y="1292764"/>
            <a:ext cx="7724022"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is the secret of success?</a:t>
            </a:r>
          </a:p>
        </p:txBody>
      </p:sp>
      <p:sp>
        <p:nvSpPr>
          <p:cNvPr id="3" name="TextBox 2">
            <a:extLst>
              <a:ext uri="{FF2B5EF4-FFF2-40B4-BE49-F238E27FC236}">
                <a16:creationId xmlns:a16="http://schemas.microsoft.com/office/drawing/2014/main" id="{8E092813-6932-FB4F-82CC-EAF8C2E7832E}"/>
              </a:ext>
            </a:extLst>
          </p:cNvPr>
          <p:cNvSpPr txBox="1"/>
          <p:nvPr/>
        </p:nvSpPr>
        <p:spPr>
          <a:xfrm>
            <a:off x="4543262" y="2017187"/>
            <a:ext cx="30226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Perseverance</a:t>
            </a:r>
          </a:p>
        </p:txBody>
      </p:sp>
      <p:sp>
        <p:nvSpPr>
          <p:cNvPr id="12" name="Rectangle 11">
            <a:extLst>
              <a:ext uri="{FF2B5EF4-FFF2-40B4-BE49-F238E27FC236}">
                <a16:creationId xmlns:a16="http://schemas.microsoft.com/office/drawing/2014/main" id="{628A99DB-D341-3140-8318-A282C6A9990A}"/>
              </a:ext>
            </a:extLst>
          </p:cNvPr>
          <p:cNvSpPr/>
          <p:nvPr/>
        </p:nvSpPr>
        <p:spPr>
          <a:xfrm>
            <a:off x="915710" y="3701883"/>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Trying your hardest</a:t>
            </a:r>
          </a:p>
        </p:txBody>
      </p:sp>
      <p:sp>
        <p:nvSpPr>
          <p:cNvPr id="13" name="Rectangle 12">
            <a:extLst>
              <a:ext uri="{FF2B5EF4-FFF2-40B4-BE49-F238E27FC236}">
                <a16:creationId xmlns:a16="http://schemas.microsoft.com/office/drawing/2014/main" id="{842FF147-6F04-7A4C-9D53-991BCAF98A86}"/>
              </a:ext>
            </a:extLst>
          </p:cNvPr>
          <p:cNvSpPr/>
          <p:nvPr/>
        </p:nvSpPr>
        <p:spPr>
          <a:xfrm>
            <a:off x="4146225" y="5835200"/>
            <a:ext cx="381667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D</a:t>
            </a:r>
            <a:r>
              <a:rPr lang="en-GB" sz="2400" dirty="0">
                <a:solidFill>
                  <a:schemeClr val="tx1">
                    <a:lumMod val="75000"/>
                    <a:lumOff val="25000"/>
                  </a:schemeClr>
                </a:solidFill>
                <a:effectLst/>
                <a:latin typeface="Calibri" panose="020F0502020204030204" pitchFamily="34" charset="0"/>
                <a:cs typeface="Calibri" panose="020F0502020204030204" pitchFamily="34" charset="0"/>
              </a:rPr>
              <a:t>oing something even though it is difficult </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869C793-58D5-7C47-A6E9-61A24203926C}"/>
              </a:ext>
            </a:extLst>
          </p:cNvPr>
          <p:cNvSpPr/>
          <p:nvPr/>
        </p:nvSpPr>
        <p:spPr>
          <a:xfrm>
            <a:off x="8224476" y="5368947"/>
            <a:ext cx="3326148" cy="830997"/>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Not being afraid of making mistakes</a:t>
            </a:r>
          </a:p>
        </p:txBody>
      </p:sp>
      <p:sp>
        <p:nvSpPr>
          <p:cNvPr id="15" name="Rectangle 14">
            <a:extLst>
              <a:ext uri="{FF2B5EF4-FFF2-40B4-BE49-F238E27FC236}">
                <a16:creationId xmlns:a16="http://schemas.microsoft.com/office/drawing/2014/main" id="{075D8670-BC7C-D040-A2E6-B83FC12E407F}"/>
              </a:ext>
            </a:extLst>
          </p:cNvPr>
          <p:cNvSpPr/>
          <p:nvPr/>
        </p:nvSpPr>
        <p:spPr>
          <a:xfrm>
            <a:off x="9032990" y="3870107"/>
            <a:ext cx="2639095" cy="461665"/>
          </a:xfrm>
          <a:prstGeom prst="rect">
            <a:avLst/>
          </a:prstGeom>
        </p:spPr>
        <p:txBody>
          <a:bodyPr wrap="square">
            <a:spAutoFit/>
          </a:bodyPr>
          <a:lstStyle/>
          <a:p>
            <a:pPr algn="ctr"/>
            <a:r>
              <a:rPr lang="en-US" sz="2400" dirty="0">
                <a:solidFill>
                  <a:schemeClr val="tx1">
                    <a:lumMod val="75000"/>
                    <a:lumOff val="25000"/>
                  </a:schemeClr>
                </a:solidFill>
                <a:latin typeface="Calibri" panose="020F0502020204030204" pitchFamily="34" charset="0"/>
                <a:cs typeface="Calibri" panose="020F0502020204030204" pitchFamily="34" charset="0"/>
              </a:rPr>
              <a:t>Embrace challenges</a:t>
            </a:r>
          </a:p>
        </p:txBody>
      </p:sp>
      <p:sp>
        <p:nvSpPr>
          <p:cNvPr id="17" name="Rectangle 16">
            <a:extLst>
              <a:ext uri="{FF2B5EF4-FFF2-40B4-BE49-F238E27FC236}">
                <a16:creationId xmlns:a16="http://schemas.microsoft.com/office/drawing/2014/main" id="{842FF147-6F04-7A4C-9D53-991BCAF98A86}"/>
              </a:ext>
            </a:extLst>
          </p:cNvPr>
          <p:cNvSpPr/>
          <p:nvPr/>
        </p:nvSpPr>
        <p:spPr>
          <a:xfrm>
            <a:off x="546351" y="5216258"/>
            <a:ext cx="3635525" cy="830997"/>
          </a:xfrm>
          <a:prstGeom prst="rect">
            <a:avLst/>
          </a:prstGeom>
        </p:spPr>
        <p:txBody>
          <a:bodyPr wrap="square">
            <a:spAutoFit/>
          </a:bodyPr>
          <a:lstStyle/>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Telling yourself that you CAN do it</a:t>
            </a: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6828C5D1-B71F-CD4B-9DB5-95EBFE2AF3B0}"/>
              </a:ext>
            </a:extLst>
          </p:cNvPr>
          <p:cNvCxnSpPr>
            <a:cxnSpLocks/>
          </p:cNvCxnSpPr>
          <p:nvPr/>
        </p:nvCxnSpPr>
        <p:spPr>
          <a:xfrm flipH="1">
            <a:off x="3705727" y="2680672"/>
            <a:ext cx="1440457" cy="897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306B432-5149-F14F-B970-8F306099930D}"/>
              </a:ext>
            </a:extLst>
          </p:cNvPr>
          <p:cNvCxnSpPr>
            <a:cxnSpLocks/>
          </p:cNvCxnSpPr>
          <p:nvPr/>
        </p:nvCxnSpPr>
        <p:spPr>
          <a:xfrm flipH="1">
            <a:off x="4069293" y="2680672"/>
            <a:ext cx="1586778" cy="253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5400F1F3-A0F7-084D-B422-367416259498}"/>
              </a:ext>
            </a:extLst>
          </p:cNvPr>
          <p:cNvCxnSpPr>
            <a:cxnSpLocks/>
          </p:cNvCxnSpPr>
          <p:nvPr/>
        </p:nvCxnSpPr>
        <p:spPr>
          <a:xfrm>
            <a:off x="5983699" y="2680672"/>
            <a:ext cx="1" cy="318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CE7605A-C3AE-DF49-90F9-F14D2D8D36AC}"/>
              </a:ext>
            </a:extLst>
          </p:cNvPr>
          <p:cNvCxnSpPr>
            <a:cxnSpLocks/>
          </p:cNvCxnSpPr>
          <p:nvPr/>
        </p:nvCxnSpPr>
        <p:spPr>
          <a:xfrm>
            <a:off x="6429031" y="2680672"/>
            <a:ext cx="2018442" cy="28405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56A2223-8D8A-C642-8393-623F45B7B3CE}"/>
              </a:ext>
            </a:extLst>
          </p:cNvPr>
          <p:cNvCxnSpPr>
            <a:cxnSpLocks/>
          </p:cNvCxnSpPr>
          <p:nvPr/>
        </p:nvCxnSpPr>
        <p:spPr>
          <a:xfrm>
            <a:off x="7051249" y="2663518"/>
            <a:ext cx="1841556" cy="1238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575036" y="1404626"/>
            <a:ext cx="1091413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674485" y="2929742"/>
            <a:ext cx="10594877" cy="1835567"/>
          </a:xfrm>
          <a:prstGeom prst="rect">
            <a:avLst/>
          </a:prstGeom>
          <a:noFill/>
        </p:spPr>
        <p:txBody>
          <a:bodyPr wrap="square" rtlCol="0">
            <a:spAutoFit/>
          </a:bodyPr>
          <a:lstStyle/>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it down.</a:t>
            </a:r>
          </a:p>
          <a:p>
            <a:pPr marL="285750" indent="-285750">
              <a:lnSpc>
                <a:spcPct val="120000"/>
              </a:lnSpc>
              <a:buFont typeface="Arial" charset="0"/>
              <a:buChar char="•"/>
            </a:pPr>
            <a:r>
              <a:rPr lang="en-US" sz="24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p:txBody>
      </p:sp>
      <p:pic>
        <p:nvPicPr>
          <p:cNvPr id="5" name="Picture 4">
            <a:extLst>
              <a:ext uri="{FF2B5EF4-FFF2-40B4-BE49-F238E27FC236}">
                <a16:creationId xmlns:a16="http://schemas.microsoft.com/office/drawing/2014/main" id="{E025A108-517F-474D-9A0F-832B7CB857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V="1">
            <a:off x="2771633" y="5360538"/>
            <a:ext cx="6648734" cy="1497462"/>
          </a:xfrm>
          <a:prstGeom prst="rect">
            <a:avLst/>
          </a:prstGeom>
        </p:spPr>
      </p:pic>
    </p:spTree>
    <p:extLst>
      <p:ext uri="{BB962C8B-B14F-4D97-AF65-F5344CB8AC3E}">
        <p14:creationId xmlns:p14="http://schemas.microsoft.com/office/powerpoint/2010/main" val="42445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taking a selfie&#10;&#10;Description automatically generated">
            <a:hlinkClick r:id="rId2"/>
            <a:extLst>
              <a:ext uri="{FF2B5EF4-FFF2-40B4-BE49-F238E27FC236}">
                <a16:creationId xmlns:a16="http://schemas.microsoft.com/office/drawing/2014/main" id="{8F570D9A-4541-454C-818E-519FE7498EDC}"/>
              </a:ext>
            </a:extLst>
          </p:cNvPr>
          <p:cNvPicPr>
            <a:picLocks noChangeAspect="1"/>
          </p:cNvPicPr>
          <p:nvPr/>
        </p:nvPicPr>
        <p:blipFill>
          <a:blip r:embed="rId3"/>
          <a:stretch>
            <a:fillRect/>
          </a:stretch>
        </p:blipFill>
        <p:spPr>
          <a:xfrm>
            <a:off x="966440" y="2621335"/>
            <a:ext cx="6932959" cy="3885504"/>
          </a:xfrm>
          <a:prstGeom prst="rect">
            <a:avLst/>
          </a:prstGeom>
        </p:spPr>
      </p:pic>
      <p:sp>
        <p:nvSpPr>
          <p:cNvPr id="3" name="TextBox 2"/>
          <p:cNvSpPr txBox="1"/>
          <p:nvPr/>
        </p:nvSpPr>
        <p:spPr>
          <a:xfrm>
            <a:off x="575035" y="1391865"/>
            <a:ext cx="10445891" cy="954107"/>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Here’s Gemma Oaten. She knows a thing or two about moving from ‘average’ to ‘awesome’. Listen to what she has to say</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D94FDD0-436D-A64A-BD32-EF6B2B00B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2441" y="3039972"/>
            <a:ext cx="2324100" cy="2654300"/>
          </a:xfrm>
          <a:prstGeom prst="rect">
            <a:avLst/>
          </a:prstGeom>
        </p:spPr>
      </p:pic>
    </p:spTree>
    <p:extLst>
      <p:ext uri="{BB962C8B-B14F-4D97-AF65-F5344CB8AC3E}">
        <p14:creationId xmlns:p14="http://schemas.microsoft.com/office/powerpoint/2010/main" val="26526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652" y="1239712"/>
            <a:ext cx="10653658" cy="923330"/>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Hello Year 6, and welcome to ‘Be Awesome, Go Big’. We are going to help you get ready for secondary school over the next few weeks and learn how to be awesome. We have three people who are going to help you navigate this period of transition. They are:</a:t>
            </a:r>
          </a:p>
        </p:txBody>
      </p:sp>
      <p:sp>
        <p:nvSpPr>
          <p:cNvPr id="6" name="TextBox 5"/>
          <p:cNvSpPr txBox="1"/>
          <p:nvPr/>
        </p:nvSpPr>
        <p:spPr>
          <a:xfrm>
            <a:off x="876651" y="5103674"/>
            <a:ext cx="3184264" cy="800219"/>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Burton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‘Go Big’ and known for ‘Educating Yorkshire’ and ‘BBC Bitesize’</a:t>
            </a:r>
          </a:p>
        </p:txBody>
      </p:sp>
      <p:sp>
        <p:nvSpPr>
          <p:cNvPr id="9" name="TextBox 8"/>
          <p:cNvSpPr txBox="1"/>
          <p:nvPr/>
        </p:nvSpPr>
        <p:spPr>
          <a:xfrm>
            <a:off x="4571904" y="5105959"/>
            <a:ext cx="3184264" cy="1231106"/>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Matthew Syed</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Author of ‘You Are Awesome’, as well as many other books. He is also a journalist and appears on a podcast called ‘Flintoff, Savage and the Ping Pong Guy’</a:t>
            </a:r>
          </a:p>
        </p:txBody>
      </p:sp>
      <p:sp>
        <p:nvSpPr>
          <p:cNvPr id="11" name="TextBox 10"/>
          <p:cNvSpPr txBox="1"/>
          <p:nvPr/>
        </p:nvSpPr>
        <p:spPr>
          <a:xfrm>
            <a:off x="8346045" y="5145361"/>
            <a:ext cx="3184264" cy="1015663"/>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Oaten</a:t>
            </a:r>
          </a:p>
          <a:p>
            <a:pPr algn="ctr"/>
            <a:r>
              <a:rPr lang="en-US" sz="1400" dirty="0">
                <a:solidFill>
                  <a:schemeClr val="tx1">
                    <a:lumMod val="75000"/>
                    <a:lumOff val="25000"/>
                  </a:schemeClr>
                </a:solidFill>
                <a:latin typeface="Calibri" panose="020F0502020204030204" pitchFamily="34" charset="0"/>
                <a:cs typeface="Calibri" panose="020F0502020204030204" pitchFamily="34" charset="0"/>
              </a:rPr>
              <a:t>Actress, with roles in Emmerdale and </a:t>
            </a:r>
            <a:r>
              <a:rPr lang="en-US" sz="1400" dirty="0" err="1">
                <a:solidFill>
                  <a:schemeClr val="tx1">
                    <a:lumMod val="75000"/>
                    <a:lumOff val="25000"/>
                  </a:schemeClr>
                </a:solidFill>
                <a:latin typeface="Calibri" panose="020F0502020204030204" pitchFamily="34" charset="0"/>
                <a:cs typeface="Calibri" panose="020F0502020204030204" pitchFamily="34" charset="0"/>
              </a:rPr>
              <a:t>Holby</a:t>
            </a:r>
            <a:r>
              <a:rPr lang="en-US" sz="1400" dirty="0">
                <a:solidFill>
                  <a:schemeClr val="tx1">
                    <a:lumMod val="75000"/>
                    <a:lumOff val="25000"/>
                  </a:schemeClr>
                </a:solidFill>
                <a:latin typeface="Calibri" panose="020F0502020204030204" pitchFamily="34" charset="0"/>
                <a:cs typeface="Calibri" panose="020F0502020204030204" pitchFamily="34" charset="0"/>
              </a:rPr>
              <a:t> City as well as a number of other shows</a:t>
            </a:r>
          </a:p>
        </p:txBody>
      </p:sp>
      <p:pic>
        <p:nvPicPr>
          <p:cNvPr id="4" name="Picture 3" descr="A person in a white shirt&#10;&#10;Description automatically generated">
            <a:extLst>
              <a:ext uri="{FF2B5EF4-FFF2-40B4-BE49-F238E27FC236}">
                <a16:creationId xmlns:a16="http://schemas.microsoft.com/office/drawing/2014/main" id="{703EE2FB-E17C-3448-87F0-1F2B3D756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4080" y="2274411"/>
            <a:ext cx="1764835" cy="2648211"/>
          </a:xfrm>
          <a:prstGeom prst="rect">
            <a:avLst/>
          </a:prstGeom>
        </p:spPr>
      </p:pic>
      <p:pic>
        <p:nvPicPr>
          <p:cNvPr id="10" name="Picture 9" descr="A person looking at the camera&#10;&#10;Description automatically generated">
            <a:extLst>
              <a:ext uri="{FF2B5EF4-FFF2-40B4-BE49-F238E27FC236}">
                <a16:creationId xmlns:a16="http://schemas.microsoft.com/office/drawing/2014/main" id="{A989BADF-14FA-5343-8072-4799B8AE5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5759" y="2238025"/>
            <a:ext cx="1764835" cy="2684597"/>
          </a:xfrm>
          <a:prstGeom prst="rect">
            <a:avLst/>
          </a:prstGeom>
        </p:spPr>
      </p:pic>
      <p:pic>
        <p:nvPicPr>
          <p:cNvPr id="14" name="Picture 13" descr="A person standing on a city street&#10;&#10;Description automatically generated">
            <a:extLst>
              <a:ext uri="{FF2B5EF4-FFF2-40B4-BE49-F238E27FC236}">
                <a16:creationId xmlns:a16="http://schemas.microsoft.com/office/drawing/2014/main" id="{2B9504CA-40A2-1345-9F07-C5600BFF31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1406" y="2274411"/>
            <a:ext cx="2232115" cy="2648212"/>
          </a:xfrm>
          <a:prstGeom prst="rect">
            <a:avLst/>
          </a:prstGeom>
        </p:spPr>
      </p:pic>
    </p:spTree>
    <p:extLst>
      <p:ext uri="{BB962C8B-B14F-4D97-AF65-F5344CB8AC3E}">
        <p14:creationId xmlns:p14="http://schemas.microsoft.com/office/powerpoint/2010/main" val="98966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iding a motorcycle on the side of a road&#10;&#10;Description automatically generated">
            <a:extLst>
              <a:ext uri="{FF2B5EF4-FFF2-40B4-BE49-F238E27FC236}">
                <a16:creationId xmlns:a16="http://schemas.microsoft.com/office/drawing/2014/main" id="{BCD3CD3E-43B1-AD41-B3EB-A7A693BEDA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90509"/>
            <a:ext cx="12192000" cy="8264242"/>
          </a:xfrm>
          <a:prstGeom prst="rect">
            <a:avLst/>
          </a:prstGeom>
        </p:spPr>
      </p:pic>
      <p:sp>
        <p:nvSpPr>
          <p:cNvPr id="2" name="Rectangle 1">
            <a:extLst>
              <a:ext uri="{FF2B5EF4-FFF2-40B4-BE49-F238E27FC236}">
                <a16:creationId xmlns:a16="http://schemas.microsoft.com/office/drawing/2014/main" id="{21A0D894-0821-2041-A2B5-C340635E8FFB}"/>
              </a:ext>
            </a:extLst>
          </p:cNvPr>
          <p:cNvSpPr/>
          <p:nvPr/>
        </p:nvSpPr>
        <p:spPr>
          <a:xfrm>
            <a:off x="475074" y="28280"/>
            <a:ext cx="9545028" cy="923330"/>
          </a:xfrm>
          <a:prstGeom prst="rect">
            <a:avLst/>
          </a:prstGeom>
          <a:noFill/>
        </p:spPr>
        <p:txBody>
          <a:bodyPr wrap="square">
            <a:spAutoFit/>
          </a:bodyPr>
          <a:lstStyle/>
          <a:p>
            <a:pPr lvl="0">
              <a:spcAft>
                <a:spcPts val="0"/>
              </a:spcAft>
            </a:pPr>
            <a:r>
              <a:rPr lang="en-GB"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Remember: don’t give up – ever!</a:t>
            </a:r>
          </a:p>
        </p:txBody>
      </p:sp>
      <p:sp>
        <p:nvSpPr>
          <p:cNvPr id="3" name="TextBox 2">
            <a:extLst>
              <a:ext uri="{FF2B5EF4-FFF2-40B4-BE49-F238E27FC236}">
                <a16:creationId xmlns:a16="http://schemas.microsoft.com/office/drawing/2014/main" id="{23D258CC-B0CD-294C-8279-57D105C204BA}"/>
              </a:ext>
            </a:extLst>
          </p:cNvPr>
          <p:cNvSpPr txBox="1"/>
          <p:nvPr/>
        </p:nvSpPr>
        <p:spPr>
          <a:xfrm>
            <a:off x="475074" y="794479"/>
            <a:ext cx="4559300" cy="1107996"/>
          </a:xfrm>
          <a:prstGeom prst="rect">
            <a:avLst/>
          </a:prstGeom>
          <a:noFill/>
        </p:spPr>
        <p:txBody>
          <a:bodyPr wrap="square" rtlCol="0">
            <a:spAutoFit/>
          </a:bodyPr>
          <a:lstStyle/>
          <a:p>
            <a:r>
              <a:rPr lang="en-US" sz="6600" b="1" dirty="0">
                <a:solidFill>
                  <a:schemeClr val="bg1"/>
                </a:solidFill>
                <a:latin typeface="Calibri" panose="020F0502020204030204" pitchFamily="34" charset="0"/>
                <a:cs typeface="Calibri" panose="020F0502020204030204" pitchFamily="34" charset="0"/>
              </a:rPr>
              <a:t>BE BRAVE</a:t>
            </a:r>
          </a:p>
        </p:txBody>
      </p:sp>
      <p:sp>
        <p:nvSpPr>
          <p:cNvPr id="7" name="TextBox 6"/>
          <p:cNvSpPr txBox="1"/>
          <p:nvPr/>
        </p:nvSpPr>
        <p:spPr>
          <a:xfrm>
            <a:off x="314819" y="6511340"/>
            <a:ext cx="8173279"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Make sure you have completed your </a:t>
            </a:r>
            <a:r>
              <a:rPr lang="en-US" b="1">
                <a:solidFill>
                  <a:schemeClr val="bg1"/>
                </a:solidFill>
                <a:latin typeface="Calibri" panose="020F0502020204030204" pitchFamily="34" charset="0"/>
                <a:cs typeface="Calibri" panose="020F0502020204030204" pitchFamily="34" charset="0"/>
              </a:rPr>
              <a:t>Be Awesome, </a:t>
            </a:r>
            <a:r>
              <a:rPr lang="en-US" b="1" dirty="0">
                <a:solidFill>
                  <a:schemeClr val="bg1"/>
                </a:solidFill>
                <a:latin typeface="Calibri" panose="020F0502020204030204" pitchFamily="34" charset="0"/>
                <a:cs typeface="Calibri" panose="020F0502020204030204" pitchFamily="34" charset="0"/>
              </a:rPr>
              <a:t>Go Big workbook.</a:t>
            </a:r>
          </a:p>
        </p:txBody>
      </p:sp>
    </p:spTree>
    <p:extLst>
      <p:ext uri="{BB962C8B-B14F-4D97-AF65-F5344CB8AC3E}">
        <p14:creationId xmlns:p14="http://schemas.microsoft.com/office/powerpoint/2010/main" val="207932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A958C-E181-BB4A-94C1-C00FC88D5E88}"/>
              </a:ext>
            </a:extLst>
          </p:cNvPr>
          <p:cNvSpPr/>
          <p:nvPr/>
        </p:nvSpPr>
        <p:spPr>
          <a:xfrm>
            <a:off x="4741302" y="3660476"/>
            <a:ext cx="270939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FD4BC7-1D82-CF4F-86FF-65CCC0C060F9}"/>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3476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1296014"/>
            <a:ext cx="10786758" cy="1545038"/>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take you through some big ideas that will help you on the way to secondary school. </a:t>
            </a: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If you have the books ‘You Are Awesome’ and ‘Go Big’, you can read them alongside these sessions; look for the instructions at the bottom of the slides. If you haven’t, the sessions will still make sense on their own.</a:t>
            </a:r>
          </a:p>
        </p:txBody>
      </p:sp>
      <p:sp>
        <p:nvSpPr>
          <p:cNvPr id="6" name="TextBox 5"/>
          <p:cNvSpPr txBox="1"/>
          <p:nvPr/>
        </p:nvSpPr>
        <p:spPr>
          <a:xfrm>
            <a:off x="5180656" y="3259003"/>
            <a:ext cx="6199991" cy="2653034"/>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Each session will have:</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Two videos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key points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quotations from the books</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Some questions for you to think about</a:t>
            </a:r>
          </a:p>
          <a:p>
            <a:pPr marL="285750" indent="-285750">
              <a:lnSpc>
                <a:spcPct val="120000"/>
              </a:lnSpc>
              <a:buFont typeface="Arial"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A workbook which accompanies these sessions that you should complete as you go.</a:t>
            </a:r>
          </a:p>
        </p:txBody>
      </p:sp>
      <p:pic>
        <p:nvPicPr>
          <p:cNvPr id="7" name="Picture 6" descr="A close up of a sign&#10;&#10;Description automatically generated">
            <a:extLst>
              <a:ext uri="{FF2B5EF4-FFF2-40B4-BE49-F238E27FC236}">
                <a16:creationId xmlns:a16="http://schemas.microsoft.com/office/drawing/2014/main" id="{A9A2648E-FD87-44DC-B4C1-6905C4AA4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8824" y="3259003"/>
            <a:ext cx="1913639" cy="2702880"/>
          </a:xfrm>
          <a:prstGeom prst="rect">
            <a:avLst/>
          </a:prstGeom>
        </p:spPr>
      </p:pic>
      <p:pic>
        <p:nvPicPr>
          <p:cNvPr id="9" name="Picture 8" descr="A close up of a sign&#10;&#10;Description automatically generated">
            <a:extLst>
              <a:ext uri="{FF2B5EF4-FFF2-40B4-BE49-F238E27FC236}">
                <a16:creationId xmlns:a16="http://schemas.microsoft.com/office/drawing/2014/main" id="{802FA903-3F64-4322-BD87-4A568EFE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6896" y="3259004"/>
            <a:ext cx="1911673" cy="2702880"/>
          </a:xfrm>
          <a:prstGeom prst="rect">
            <a:avLst/>
          </a:prstGeom>
        </p:spPr>
      </p:pic>
    </p:spTree>
    <p:extLst>
      <p:ext uri="{BB962C8B-B14F-4D97-AF65-F5344CB8AC3E}">
        <p14:creationId xmlns:p14="http://schemas.microsoft.com/office/powerpoint/2010/main" val="656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7633" y="1512677"/>
            <a:ext cx="6884894"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Our hope for you is that you will,</a:t>
            </a:r>
          </a:p>
        </p:txBody>
      </p:sp>
      <p:sp>
        <p:nvSpPr>
          <p:cNvPr id="3" name="AutoShape 2" descr="e awesome go big Logo.jp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 awesome go big Logo.jp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33" y="2424127"/>
            <a:ext cx="6062594" cy="3346048"/>
          </a:xfrm>
          <a:prstGeom prst="rect">
            <a:avLst/>
          </a:prstGeom>
        </p:spPr>
      </p:pic>
      <p:sp>
        <p:nvSpPr>
          <p:cNvPr id="6" name="TextBox 5"/>
          <p:cNvSpPr txBox="1"/>
          <p:nvPr/>
        </p:nvSpPr>
        <p:spPr>
          <a:xfrm>
            <a:off x="7204577" y="4040001"/>
            <a:ext cx="3886151" cy="2246769"/>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We know that you can BE AWESOME!</a:t>
            </a:r>
          </a:p>
          <a:p>
            <a:r>
              <a:rPr lang="en-US" sz="3600" b="1" dirty="0">
                <a:solidFill>
                  <a:srgbClr val="FD4D04"/>
                </a:solidFill>
                <a:latin typeface="Calibri" panose="020F0502020204030204" pitchFamily="34" charset="0"/>
                <a:cs typeface="Calibri" panose="020F0502020204030204" pitchFamily="34" charset="0"/>
              </a:rPr>
              <a:t>Good luck!</a:t>
            </a:r>
            <a:endParaRPr lang="en-US" sz="2800" dirty="0">
              <a:solidFill>
                <a:srgbClr val="FD4D04"/>
              </a:solidFill>
              <a:latin typeface="Calibri Light" panose="020F0302020204030204" pitchFamily="34" charset="0"/>
              <a:cs typeface="Calibri Light" panose="020F0302020204030204" pitchFamily="34" charset="0"/>
            </a:endParaRPr>
          </a:p>
          <a:p>
            <a:r>
              <a:rPr lang="en-US" sz="1600" i="1" dirty="0">
                <a:solidFill>
                  <a:srgbClr val="FD4D04"/>
                </a:solidFill>
                <a:latin typeface="Calibri Light" panose="020F0302020204030204" pitchFamily="34" charset="0"/>
                <a:cs typeface="Calibri Light" panose="020F0302020204030204" pitchFamily="34" charset="0"/>
              </a:rPr>
              <a:t>The PiXL Team, Hachette Publishers, Matthew, Matthew and Gemma</a:t>
            </a:r>
          </a:p>
        </p:txBody>
      </p:sp>
    </p:spTree>
    <p:extLst>
      <p:ext uri="{BB962C8B-B14F-4D97-AF65-F5344CB8AC3E}">
        <p14:creationId xmlns:p14="http://schemas.microsoft.com/office/powerpoint/2010/main" val="187075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4348" y="2871357"/>
            <a:ext cx="4730758" cy="1569660"/>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‘You Are Awesome’ alongside these sessions, then read up to page 45 and then complete this session.</a:t>
            </a:r>
          </a:p>
        </p:txBody>
      </p:sp>
      <p:pic>
        <p:nvPicPr>
          <p:cNvPr id="7" name="Picture 6" descr="A person holding a computer&#10;&#10;Description automatically generated">
            <a:hlinkClick r:id="rId2"/>
            <a:extLst>
              <a:ext uri="{FF2B5EF4-FFF2-40B4-BE49-F238E27FC236}">
                <a16:creationId xmlns:a16="http://schemas.microsoft.com/office/drawing/2014/main" id="{F821C283-1804-5E4D-8EC2-764FC6F1DFAC}"/>
              </a:ext>
            </a:extLst>
          </p:cNvPr>
          <p:cNvPicPr>
            <a:picLocks noChangeAspect="1"/>
          </p:cNvPicPr>
          <p:nvPr/>
        </p:nvPicPr>
        <p:blipFill>
          <a:blip r:embed="rId3"/>
          <a:stretch>
            <a:fillRect/>
          </a:stretch>
        </p:blipFill>
        <p:spPr>
          <a:xfrm>
            <a:off x="5455106" y="2220182"/>
            <a:ext cx="5811724" cy="319132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6BAAF5D-3A94-F640-ABED-872AF6F8D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329037"/>
            <a:ext cx="2324100" cy="2654300"/>
          </a:xfrm>
          <a:prstGeom prst="rect">
            <a:avLst/>
          </a:prstGeom>
        </p:spPr>
      </p:pic>
    </p:spTree>
    <p:extLst>
      <p:ext uri="{BB962C8B-B14F-4D97-AF65-F5344CB8AC3E}">
        <p14:creationId xmlns:p14="http://schemas.microsoft.com/office/powerpoint/2010/main" val="137567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536450-8A78-5445-8EDB-63C8B6F76259}"/>
              </a:ext>
            </a:extLst>
          </p:cNvPr>
          <p:cNvSpPr/>
          <p:nvPr/>
        </p:nvSpPr>
        <p:spPr>
          <a:xfrm>
            <a:off x="7406330" y="2190632"/>
            <a:ext cx="4149242" cy="2308324"/>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Arial" panose="020B0604020202020204" pitchFamily="34" charset="0"/>
              </a:rPr>
              <a:t>Have you ever thought about the fact that we get to choose our attitude?</a:t>
            </a:r>
          </a:p>
        </p:txBody>
      </p:sp>
      <p:pic>
        <p:nvPicPr>
          <p:cNvPr id="6" name="Picture 5" descr="A person in glasses looking at the camera&#10;&#10;Description automatically generated">
            <a:extLst>
              <a:ext uri="{FF2B5EF4-FFF2-40B4-BE49-F238E27FC236}">
                <a16:creationId xmlns:a16="http://schemas.microsoft.com/office/drawing/2014/main" id="{160837AF-68E6-F745-BFE9-55F8F0BF5B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48" y="1519881"/>
            <a:ext cx="6871743" cy="5117255"/>
          </a:xfrm>
          <a:prstGeom prst="rect">
            <a:avLst/>
          </a:prstGeom>
        </p:spPr>
      </p:pic>
    </p:spTree>
    <p:extLst>
      <p:ext uri="{BB962C8B-B14F-4D97-AF65-F5344CB8AC3E}">
        <p14:creationId xmlns:p14="http://schemas.microsoft.com/office/powerpoint/2010/main" val="319127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2A92D-C90E-1D43-AE03-682B469789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492" y="1523998"/>
            <a:ext cx="7518480" cy="5157537"/>
          </a:xfrm>
          <a:prstGeom prst="rect">
            <a:avLst/>
          </a:prstGeom>
        </p:spPr>
      </p:pic>
      <p:sp>
        <p:nvSpPr>
          <p:cNvPr id="2" name="Rectangle 1">
            <a:extLst>
              <a:ext uri="{FF2B5EF4-FFF2-40B4-BE49-F238E27FC236}">
                <a16:creationId xmlns:a16="http://schemas.microsoft.com/office/drawing/2014/main" id="{291D27F6-3491-904B-B549-0841079C48CC}"/>
              </a:ext>
            </a:extLst>
          </p:cNvPr>
          <p:cNvSpPr/>
          <p:nvPr/>
        </p:nvSpPr>
        <p:spPr>
          <a:xfrm>
            <a:off x="456028" y="1523998"/>
            <a:ext cx="3458246" cy="1754326"/>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Even when we can’t choose SOME things…</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97575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32671-ABC5-3540-A099-4D589257D365}"/>
              </a:ext>
            </a:extLst>
          </p:cNvPr>
          <p:cNvSpPr/>
          <p:nvPr/>
        </p:nvSpPr>
        <p:spPr>
          <a:xfrm>
            <a:off x="1210962" y="1853543"/>
            <a:ext cx="5669668" cy="1754326"/>
          </a:xfrm>
          <a:prstGeom prst="rect">
            <a:avLst/>
          </a:prstGeom>
          <a:noFill/>
        </p:spPr>
        <p:txBody>
          <a:bodyPr wrap="square">
            <a:spAutoFit/>
          </a:bodyPr>
          <a:lstStyle/>
          <a:p>
            <a:pPr algn="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Sometimes we have attitudes about ourselves we didn’t even know we had. </a:t>
            </a:r>
            <a:endParaRPr lang="en-US" sz="3600" dirty="0">
              <a:solidFill>
                <a:schemeClr val="tx1">
                  <a:lumMod val="75000"/>
                  <a:lumOff val="25000"/>
                </a:schemeClr>
              </a:solidFill>
            </a:endParaRPr>
          </a:p>
        </p:txBody>
      </p:sp>
      <p:pic>
        <p:nvPicPr>
          <p:cNvPr id="6" name="Picture 5" descr="A picture containing person, man, yellow, looking&#10;&#10;Description automatically generated">
            <a:extLst>
              <a:ext uri="{FF2B5EF4-FFF2-40B4-BE49-F238E27FC236}">
                <a16:creationId xmlns:a16="http://schemas.microsoft.com/office/drawing/2014/main" id="{18CFC0F5-C656-B64C-8402-457C59C79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7799" y="3806869"/>
            <a:ext cx="4908620" cy="2898457"/>
          </a:xfrm>
          <a:prstGeom prst="rect">
            <a:avLst/>
          </a:prstGeom>
        </p:spPr>
      </p:pic>
      <p:pic>
        <p:nvPicPr>
          <p:cNvPr id="8" name="Picture 7" descr="A person standing in a room&#10;&#10;Description automatically generated">
            <a:extLst>
              <a:ext uri="{FF2B5EF4-FFF2-40B4-BE49-F238E27FC236}">
                <a16:creationId xmlns:a16="http://schemas.microsoft.com/office/drawing/2014/main" id="{EA3F3E60-B5CC-0B47-BB00-B98A3ADB0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945662"/>
            <a:ext cx="3284050" cy="4759664"/>
          </a:xfrm>
          <a:prstGeom prst="rect">
            <a:avLst/>
          </a:prstGeom>
        </p:spPr>
      </p:pic>
    </p:spTree>
    <p:extLst>
      <p:ext uri="{BB962C8B-B14F-4D97-AF65-F5344CB8AC3E}">
        <p14:creationId xmlns:p14="http://schemas.microsoft.com/office/powerpoint/2010/main" val="32485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4E5C0-7C94-234F-A7FC-8CF7A55F9779}"/>
              </a:ext>
            </a:extLst>
          </p:cNvPr>
          <p:cNvSpPr/>
          <p:nvPr/>
        </p:nvSpPr>
        <p:spPr>
          <a:xfrm>
            <a:off x="593889" y="1604835"/>
            <a:ext cx="6459919" cy="1200329"/>
          </a:xfrm>
          <a:prstGeom prst="rect">
            <a:avLst/>
          </a:prstGeom>
          <a:noFill/>
        </p:spPr>
        <p:txBody>
          <a:bodyPr wrap="square">
            <a:spAutoFit/>
          </a:bodyPr>
          <a:lstStyle/>
          <a:p>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Have you been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average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or ‘kid </a:t>
            </a: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awesome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primary school?</a:t>
            </a:r>
          </a:p>
        </p:txBody>
      </p:sp>
      <p:pic>
        <p:nvPicPr>
          <p:cNvPr id="6" name="Picture 5" descr="A close up of a sign&#10;&#10;Description automatically generated">
            <a:extLst>
              <a:ext uri="{FF2B5EF4-FFF2-40B4-BE49-F238E27FC236}">
                <a16:creationId xmlns:a16="http://schemas.microsoft.com/office/drawing/2014/main" id="{D68F5F77-376A-B14B-B161-9F535F885F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8531" y="1604835"/>
            <a:ext cx="3309409" cy="4677502"/>
          </a:xfrm>
          <a:prstGeom prst="rect">
            <a:avLst/>
          </a:prstGeom>
        </p:spPr>
      </p:pic>
      <p:sp>
        <p:nvSpPr>
          <p:cNvPr id="2" name="TextBox 1"/>
          <p:cNvSpPr txBox="1"/>
          <p:nvPr/>
        </p:nvSpPr>
        <p:spPr>
          <a:xfrm>
            <a:off x="593889" y="3105834"/>
            <a:ext cx="4845457" cy="646331"/>
          </a:xfrm>
          <a:prstGeom prst="rect">
            <a:avLst/>
          </a:prstGeom>
          <a:noFill/>
        </p:spPr>
        <p:txBody>
          <a:bodyPr wrap="square" rtlCol="0">
            <a:spAutoFit/>
          </a:bodyPr>
          <a:lstStyle/>
          <a:p>
            <a:r>
              <a:rPr lang="en-US" sz="3600" b="1" dirty="0">
                <a:solidFill>
                  <a:srgbClr val="FD4D04"/>
                </a:solidFill>
                <a:latin typeface="Calibri" panose="020F0502020204030204" pitchFamily="34" charset="0"/>
                <a:cs typeface="Calibri" panose="020F0502020204030204" pitchFamily="34" charset="0"/>
              </a:rPr>
              <a:t>What is the difference?</a:t>
            </a:r>
          </a:p>
        </p:txBody>
      </p:sp>
    </p:spTree>
    <p:extLst>
      <p:ext uri="{BB962C8B-B14F-4D97-AF65-F5344CB8AC3E}">
        <p14:creationId xmlns:p14="http://schemas.microsoft.com/office/powerpoint/2010/main" val="2428723149"/>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1000</Words>
  <Application>Microsoft Office PowerPoint</Application>
  <PresentationFormat>Widescreen</PresentationFormat>
  <Paragraphs>86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Morris, Ms M</cp:lastModifiedBy>
  <cp:revision>54</cp:revision>
  <dcterms:created xsi:type="dcterms:W3CDTF">2020-04-28T19:09:08Z</dcterms:created>
  <dcterms:modified xsi:type="dcterms:W3CDTF">2020-05-21T13:49:04Z</dcterms:modified>
</cp:coreProperties>
</file>